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63" r:id="rId3"/>
    <p:sldId id="262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BA9B6-696B-49F0-A6AA-F2B80A7D7C13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F921A-0FC1-40E1-89F5-F246C5C311E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244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Sweden 1750: life expectancy 35</a:t>
            </a:r>
          </a:p>
          <a:p>
            <a:r>
              <a:rPr lang="en-CA" dirty="0" smtClean="0"/>
              <a:t>Erratic food supplies</a:t>
            </a:r>
          </a:p>
          <a:p>
            <a:r>
              <a:rPr lang="en-CA" dirty="0" smtClean="0"/>
              <a:t>Disease (small pox, whooping cough, measles</a:t>
            </a:r>
            <a:r>
              <a:rPr lang="en-CA" baseline="0" dirty="0" smtClean="0"/>
              <a:t> swept population</a:t>
            </a:r>
          </a:p>
          <a:p>
            <a:r>
              <a:rPr lang="en-CA" baseline="0" dirty="0" smtClean="0"/>
              <a:t>Most children died before adulthood</a:t>
            </a:r>
          </a:p>
          <a:p>
            <a:r>
              <a:rPr lang="en-CA" baseline="0" dirty="0" smtClean="0"/>
              <a:t>Couple have 10+ kids to ensure one to take care of them</a:t>
            </a:r>
          </a:p>
          <a:p>
            <a:r>
              <a:rPr lang="en-CA" baseline="0" dirty="0" smtClean="0"/>
              <a:t>Daughters would marry and care for in laws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921A-0FC1-40E1-89F5-F246C5C311EE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Children needed to help raise food and ensure caregiver for aging parents</a:t>
            </a:r>
          </a:p>
          <a:p>
            <a:r>
              <a:rPr lang="en-CA" dirty="0" smtClean="0"/>
              <a:t>Religious teachings restricted use of birth control</a:t>
            </a:r>
          </a:p>
          <a:p>
            <a:r>
              <a:rPr lang="en-CA" dirty="0" smtClean="0"/>
              <a:t>Declining death rate: water</a:t>
            </a:r>
            <a:r>
              <a:rPr lang="en-CA" baseline="0" dirty="0" smtClean="0"/>
              <a:t> purification, sanitation, disease control, medical advances (vaccines) now</a:t>
            </a:r>
          </a:p>
          <a:p>
            <a:r>
              <a:rPr lang="en-CA" baseline="0" dirty="0" smtClean="0"/>
              <a:t>Acceptance of germ theory (then 19</a:t>
            </a:r>
            <a:r>
              <a:rPr lang="en-CA" baseline="30000" dirty="0" smtClean="0"/>
              <a:t>th</a:t>
            </a:r>
            <a:r>
              <a:rPr lang="en-CA" baseline="0" dirty="0" smtClean="0"/>
              <a:t> C) – physicians noticed less dying mothers 19/20 with proper hygiene and waste disposal</a:t>
            </a:r>
          </a:p>
          <a:p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921A-0FC1-40E1-89F5-F246C5C311EE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Women continued to have 10-12 children,</a:t>
            </a:r>
            <a:r>
              <a:rPr lang="en-CA" baseline="0" dirty="0" smtClean="0"/>
              <a:t> 8 surviving instead of 2</a:t>
            </a:r>
          </a:p>
          <a:p>
            <a:r>
              <a:rPr lang="en-CA" baseline="0" dirty="0" smtClean="0"/>
              <a:t>Eldest son inherited properties, younger had to find other ways to support selves, moving to new areas to farm, moving to cities, Industrial revolution</a:t>
            </a:r>
          </a:p>
          <a:p>
            <a:r>
              <a:rPr lang="en-CA" baseline="0" dirty="0" smtClean="0"/>
              <a:t>Migration</a:t>
            </a:r>
          </a:p>
          <a:p>
            <a:r>
              <a:rPr lang="en-CA" baseline="0" dirty="0" smtClean="0"/>
              <a:t>Not technological birth control- couples desire for children declined</a:t>
            </a:r>
          </a:p>
          <a:p>
            <a:r>
              <a:rPr lang="en-CA" baseline="0" dirty="0" smtClean="0"/>
              <a:t>Families living in cities – large families more expensive</a:t>
            </a:r>
          </a:p>
          <a:p>
            <a:r>
              <a:rPr lang="en-CA" baseline="0" dirty="0" smtClean="0"/>
              <a:t>Women working outside of the home – can’t look after children, more income, more </a:t>
            </a:r>
            <a:r>
              <a:rPr lang="en-CA" baseline="0" dirty="0" err="1" smtClean="0"/>
              <a:t>afluent</a:t>
            </a:r>
            <a:r>
              <a:rPr lang="en-CA" baseline="0" dirty="0" smtClean="0"/>
              <a:t> families,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921A-0FC1-40E1-89F5-F246C5C311EE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Urbanized, small families</a:t>
            </a:r>
          </a:p>
          <a:p>
            <a:r>
              <a:rPr lang="en-CA" dirty="0" smtClean="0"/>
              <a:t>Many post transitional countries, fertility rate well below replacement rate</a:t>
            </a:r>
          </a:p>
          <a:p>
            <a:r>
              <a:rPr lang="en-CA" dirty="0" smtClean="0"/>
              <a:t>Taiwan: 1.1 2007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921A-0FC1-40E1-89F5-F246C5C311EE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8A1E3B-316A-4531-A312-7B4622F5275F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B39296-FA3D-44AC-A48E-770FFEB3A32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The Theory of Demographic Transition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CGW4U </a:t>
            </a:r>
          </a:p>
          <a:p>
            <a:r>
              <a:rPr lang="en-CA" dirty="0" smtClean="0"/>
              <a:t>Unit 2: The Human Population</a:t>
            </a: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0872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Concept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How the population changes as countries develop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Facts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Family size is decreasing all over the world</a:t>
            </a:r>
          </a:p>
          <a:p>
            <a:r>
              <a:rPr lang="en-CA" dirty="0" smtClean="0"/>
              <a:t>In 60 countries, fertility rate has fallen below replacement rate</a:t>
            </a:r>
          </a:p>
          <a:p>
            <a:r>
              <a:rPr lang="en-CA" dirty="0" smtClean="0"/>
              <a:t>Canada: fertility rate 1.6 in 2007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Stage 1: Pre-transition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Wide base rapidly narrowing reflects high birthrate and high infant mortality</a:t>
            </a:r>
          </a:p>
          <a:p>
            <a:r>
              <a:rPr lang="en-CA" dirty="0" smtClean="0"/>
              <a:t>Number of people in each age group less than previous</a:t>
            </a:r>
          </a:p>
          <a:p>
            <a:r>
              <a:rPr lang="en-CA" dirty="0" smtClean="0"/>
              <a:t>High death rates in every age group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437112"/>
            <a:ext cx="3325602" cy="2275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Stage 2: Early Transition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No country in world currently in pre-transition stage, all progressed at least to early transition</a:t>
            </a:r>
          </a:p>
          <a:p>
            <a:r>
              <a:rPr lang="en-CA" dirty="0" smtClean="0"/>
              <a:t>Dramatic drop occurs in death rate “death control”</a:t>
            </a:r>
          </a:p>
          <a:p>
            <a:r>
              <a:rPr lang="en-CA" dirty="0" smtClean="0"/>
              <a:t>Birth rate remains high</a:t>
            </a:r>
          </a:p>
          <a:p>
            <a:r>
              <a:rPr lang="en-CA" dirty="0" smtClean="0"/>
              <a:t>Beginning of population explosion</a:t>
            </a:r>
          </a:p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645024"/>
            <a:ext cx="1656184" cy="239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Stage 3: Late Transition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Characterized by birth control</a:t>
            </a:r>
          </a:p>
          <a:p>
            <a:r>
              <a:rPr lang="en-CA" dirty="0" smtClean="0"/>
              <a:t>Birth rate drops and approaches death rate</a:t>
            </a:r>
          </a:p>
          <a:p>
            <a:r>
              <a:rPr lang="en-CA" dirty="0" smtClean="0"/>
              <a:t>Population growth slows</a:t>
            </a:r>
          </a:p>
          <a:p>
            <a:r>
              <a:rPr lang="en-CA" dirty="0" smtClean="0"/>
              <a:t>Number of people in each age group is similar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149080"/>
            <a:ext cx="15121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Stage 4: Post Transition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Birth rate has declined to point where it reaches death rate</a:t>
            </a:r>
          </a:p>
          <a:p>
            <a:r>
              <a:rPr lang="en-CA" dirty="0" smtClean="0"/>
              <a:t>Birth rate and death rate are low</a:t>
            </a:r>
          </a:p>
          <a:p>
            <a:r>
              <a:rPr lang="en-CA" dirty="0" smtClean="0"/>
              <a:t>Population stabilizes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861048"/>
            <a:ext cx="1296144" cy="241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Stage 5?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Stage in which fertility rate declines below replacement rate?</a:t>
            </a:r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68</TotalTime>
  <Words>399</Words>
  <Application>Microsoft Macintosh PowerPoint</Application>
  <PresentationFormat>On-screen Show (4:3)</PresentationFormat>
  <Paragraphs>52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The Theory of Demographic Transition</vt:lpstr>
      <vt:lpstr>Concept</vt:lpstr>
      <vt:lpstr>Facts</vt:lpstr>
      <vt:lpstr>Stage 1: Pre-transition</vt:lpstr>
      <vt:lpstr>Stage 2: Early Transition</vt:lpstr>
      <vt:lpstr>Stage 3: Late Transition</vt:lpstr>
      <vt:lpstr>Stage 4: Post Transition</vt:lpstr>
      <vt:lpstr>Stage 5?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Theory of Demographic Transition</dc:title>
  <dc:creator>Ryan</dc:creator>
  <cp:lastModifiedBy>Jody Michael Robinson</cp:lastModifiedBy>
  <cp:revision>8</cp:revision>
  <dcterms:created xsi:type="dcterms:W3CDTF">2010-12-02T03:26:54Z</dcterms:created>
  <dcterms:modified xsi:type="dcterms:W3CDTF">2014-10-02T13:53:14Z</dcterms:modified>
</cp:coreProperties>
</file>